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7" r:id="rId8"/>
    <p:sldId id="268" r:id="rId9"/>
    <p:sldId id="269" r:id="rId10"/>
    <p:sldId id="270" r:id="rId11"/>
    <p:sldId id="271" r:id="rId12"/>
    <p:sldId id="261" r:id="rId13"/>
    <p:sldId id="262" r:id="rId14"/>
    <p:sldId id="263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C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CFAE-4ABE-43B3-B7F0-3B46DDC30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C++ Game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8356C-76E5-4522-9FE8-22177D1E8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James Price (19108410)</a:t>
            </a:r>
          </a:p>
        </p:txBody>
      </p:sp>
    </p:spTree>
    <p:extLst>
      <p:ext uri="{BB962C8B-B14F-4D97-AF65-F5344CB8AC3E}">
        <p14:creationId xmlns:p14="http://schemas.microsoft.com/office/powerpoint/2010/main" val="3073805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028F-9C8D-45AB-89B8-6DE1FE4A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8FD58-EB28-4B8D-BB59-0AE40745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Lighting was </a:t>
            </a:r>
            <a:r>
              <a:rPr lang="en-GB" b="1" dirty="0"/>
              <a:t>added to the model renderer </a:t>
            </a:r>
            <a:r>
              <a:rPr lang="en-GB" dirty="0"/>
              <a:t>and is based on the </a:t>
            </a:r>
            <a:r>
              <a:rPr lang="en-GB" b="1" dirty="0"/>
              <a:t>normal of the faces when passed into the model</a:t>
            </a:r>
          </a:p>
          <a:p>
            <a:r>
              <a:rPr lang="en-GB" dirty="0"/>
              <a:t>This does cause </a:t>
            </a:r>
            <a:r>
              <a:rPr lang="en-GB" b="1" dirty="0"/>
              <a:t>dynamic models to have odd lighting </a:t>
            </a:r>
            <a:r>
              <a:rPr lang="en-GB" dirty="0"/>
              <a:t>but is not too distracting, ideally </a:t>
            </a:r>
            <a:r>
              <a:rPr lang="en-GB" dirty="0" err="1"/>
              <a:t>normals</a:t>
            </a:r>
            <a:r>
              <a:rPr lang="en-GB" dirty="0"/>
              <a:t> for </a:t>
            </a:r>
            <a:r>
              <a:rPr lang="en-GB" b="1" dirty="0"/>
              <a:t>dynamic objects would be calculated on the fly</a:t>
            </a:r>
            <a:r>
              <a:rPr lang="en-GB" dirty="0"/>
              <a:t> using vertex position cross products in the shader</a:t>
            </a:r>
          </a:p>
        </p:txBody>
      </p:sp>
    </p:spTree>
    <p:extLst>
      <p:ext uri="{BB962C8B-B14F-4D97-AF65-F5344CB8AC3E}">
        <p14:creationId xmlns:p14="http://schemas.microsoft.com/office/powerpoint/2010/main" val="130264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21A1-FCDE-4D0C-B53C-C0741297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8B6EC-DC3F-4499-ABD7-71E40ADA1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145107" cy="3416300"/>
          </a:xfrm>
        </p:spPr>
        <p:txBody>
          <a:bodyPr/>
          <a:lstStyle/>
          <a:p>
            <a:r>
              <a:rPr lang="en-GB" dirty="0"/>
              <a:t>The water is </a:t>
            </a:r>
            <a:r>
              <a:rPr lang="en-GB" b="1" dirty="0"/>
              <a:t>initially created in the same way as the terrain</a:t>
            </a:r>
            <a:r>
              <a:rPr lang="en-GB" dirty="0"/>
              <a:t> but </a:t>
            </a:r>
            <a:r>
              <a:rPr lang="en-GB" b="1" dirty="0"/>
              <a:t>remains flat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/>
              <a:t>vertex shader code </a:t>
            </a:r>
            <a:r>
              <a:rPr lang="en-GB" dirty="0"/>
              <a:t>uses sin and cos waves to </a:t>
            </a:r>
            <a:r>
              <a:rPr lang="en-GB" b="1" dirty="0"/>
              <a:t>displace the vertices on the y axis</a:t>
            </a:r>
            <a:r>
              <a:rPr lang="en-GB" dirty="0"/>
              <a:t> to create the </a:t>
            </a:r>
            <a:r>
              <a:rPr lang="en-GB" b="1" dirty="0"/>
              <a:t>waved effect </a:t>
            </a:r>
            <a:r>
              <a:rPr lang="en-GB" dirty="0"/>
              <a:t>and the water moves throughout the game </a:t>
            </a:r>
            <a:r>
              <a:rPr lang="en-GB" b="1" dirty="0"/>
              <a:t>using an offset value that changes constantly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68488-F328-4829-A0E7-05B9E4A2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449" y="2603500"/>
            <a:ext cx="4869129" cy="2752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17114-6485-484B-BAB7-8453995DF0E0}"/>
              </a:ext>
            </a:extLst>
          </p:cNvPr>
          <p:cNvSpPr txBox="1"/>
          <p:nvPr/>
        </p:nvSpPr>
        <p:spPr>
          <a:xfrm>
            <a:off x="6312449" y="5356391"/>
            <a:ext cx="486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5: The water in the puddles</a:t>
            </a:r>
          </a:p>
        </p:txBody>
      </p:sp>
    </p:spTree>
    <p:extLst>
      <p:ext uri="{BB962C8B-B14F-4D97-AF65-F5344CB8AC3E}">
        <p14:creationId xmlns:p14="http://schemas.microsoft.com/office/powerpoint/2010/main" val="177398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7C49-E7EE-430D-899D-917699A3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view of the game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984CD-05EC-40E0-8340-1CC2FAEDE59E}"/>
              </a:ext>
            </a:extLst>
          </p:cNvPr>
          <p:cNvSpPr txBox="1"/>
          <p:nvPr/>
        </p:nvSpPr>
        <p:spPr>
          <a:xfrm>
            <a:off x="3282440" y="6102219"/>
            <a:ext cx="562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6: A screenshot of the game scene in it’s final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998DE-1C52-4A2E-B92F-CD1071486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" t="3643" r="48208" b="46462"/>
          <a:stretch/>
        </p:blipFill>
        <p:spPr>
          <a:xfrm>
            <a:off x="3059271" y="2635585"/>
            <a:ext cx="6073457" cy="34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4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ED9AC-7BE5-429E-ACBE-09A6FADA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D79FB-1DB0-431A-BDD7-1D90AD92C27C}"/>
              </a:ext>
            </a:extLst>
          </p:cNvPr>
          <p:cNvSpPr txBox="1"/>
          <p:nvPr/>
        </p:nvSpPr>
        <p:spPr>
          <a:xfrm>
            <a:off x="505850" y="3889745"/>
            <a:ext cx="111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4: A table of performance metrics with varying scene complexity and computational steps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4C1494-EEE6-4AA7-8BDF-7E2343E99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456268"/>
              </p:ext>
            </p:extLst>
          </p:nvPr>
        </p:nvGraphicFramePr>
        <p:xfrm>
          <a:off x="505844" y="2379172"/>
          <a:ext cx="11180304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076">
                  <a:extLst>
                    <a:ext uri="{9D8B030D-6E8A-4147-A177-3AD203B41FA5}">
                      <a16:colId xmlns:a16="http://schemas.microsoft.com/office/drawing/2014/main" val="1530269342"/>
                    </a:ext>
                  </a:extLst>
                </a:gridCol>
                <a:gridCol w="2795076">
                  <a:extLst>
                    <a:ext uri="{9D8B030D-6E8A-4147-A177-3AD203B41FA5}">
                      <a16:colId xmlns:a16="http://schemas.microsoft.com/office/drawing/2014/main" val="1929180689"/>
                    </a:ext>
                  </a:extLst>
                </a:gridCol>
                <a:gridCol w="2795076">
                  <a:extLst>
                    <a:ext uri="{9D8B030D-6E8A-4147-A177-3AD203B41FA5}">
                      <a16:colId xmlns:a16="http://schemas.microsoft.com/office/drawing/2014/main" val="2218901802"/>
                    </a:ext>
                  </a:extLst>
                </a:gridCol>
                <a:gridCol w="2795076">
                  <a:extLst>
                    <a:ext uri="{9D8B030D-6E8A-4147-A177-3AD203B41FA5}">
                      <a16:colId xmlns:a16="http://schemas.microsoft.com/office/drawing/2014/main" val="775295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FPS (Early Project)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FPS (Mid Project)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FPS (Final submission)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322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~3381</a:t>
                      </a:r>
                      <a:r>
                        <a:rPr lang="en-GB" dirty="0"/>
                        <a:t> (Spinning monkey head)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~2051</a:t>
                      </a:r>
                      <a:r>
                        <a:rPr lang="en-GB" dirty="0"/>
                        <a:t> (Basic scene with just houses and flat ground)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~800 </a:t>
                      </a:r>
                      <a:r>
                        <a:rPr lang="en-GB" b="0" dirty="0"/>
                        <a:t>(Final scene)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46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Linux (</a:t>
                      </a:r>
                      <a:r>
                        <a:rPr lang="en-GB" dirty="0" err="1"/>
                        <a:t>Lubuntu</a:t>
                      </a:r>
                      <a:r>
                        <a:rPr lang="en-GB" dirty="0"/>
                        <a:t> 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60</a:t>
                      </a:r>
                      <a:r>
                        <a:rPr lang="en-GB" dirty="0"/>
                        <a:t> (Even with </a:t>
                      </a:r>
                      <a:r>
                        <a:rPr lang="en-GB" dirty="0" err="1"/>
                        <a:t>Vsync</a:t>
                      </a:r>
                      <a:r>
                        <a:rPr lang="en-GB" dirty="0"/>
                        <a:t> disabled)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4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Linux (</a:t>
                      </a:r>
                      <a:r>
                        <a:rPr lang="en-GB" dirty="0" err="1"/>
                        <a:t>Lubuntu</a:t>
                      </a:r>
                      <a:r>
                        <a:rPr lang="en-GB" dirty="0"/>
                        <a:t> Live boot)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~500 </a:t>
                      </a:r>
                      <a:r>
                        <a:rPr lang="en-GB" b="0" dirty="0"/>
                        <a:t>(With </a:t>
                      </a:r>
                      <a:r>
                        <a:rPr lang="en-GB" b="0" dirty="0" err="1"/>
                        <a:t>Vsync</a:t>
                      </a:r>
                      <a:r>
                        <a:rPr lang="en-GB" b="0" dirty="0"/>
                        <a:t> disabled)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5154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766219-F826-4437-A9CF-BCD776FEC783}"/>
              </a:ext>
            </a:extLst>
          </p:cNvPr>
          <p:cNvSpPr txBox="1"/>
          <p:nvPr/>
        </p:nvSpPr>
        <p:spPr>
          <a:xfrm>
            <a:off x="505844" y="4944572"/>
            <a:ext cx="1118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4: The performance statistics of the project throughout the project development for each operating system (where possible)</a:t>
            </a:r>
          </a:p>
        </p:txBody>
      </p:sp>
    </p:spTree>
    <p:extLst>
      <p:ext uri="{BB962C8B-B14F-4D97-AF65-F5344CB8AC3E}">
        <p14:creationId xmlns:p14="http://schemas.microsoft.com/office/powerpoint/2010/main" val="102011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AFC1-3E74-423A-99A2-0877CD7C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431E-F30C-4AD9-9913-67AF35C9A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Turbosquid.com. n.d. </a:t>
            </a:r>
            <a:r>
              <a:rPr lang="en-GB" i="1" dirty="0"/>
              <a:t>prototyping 2012 3d</a:t>
            </a:r>
            <a:r>
              <a:rPr lang="en-GB" dirty="0"/>
              <a:t>. [online] Available at: &lt;https://www.turbosquid.com/3d-models/prototyping-2012-3d/702544&gt; [Accessed 20 February 2021].</a:t>
            </a:r>
          </a:p>
          <a:p>
            <a:r>
              <a:rPr lang="en-GB" dirty="0"/>
              <a:t>Turbosquid.com. n.d. </a:t>
            </a:r>
            <a:r>
              <a:rPr lang="en-GB" i="1" dirty="0"/>
              <a:t>free 3ds model mark v tank</a:t>
            </a:r>
            <a:r>
              <a:rPr lang="en-GB" dirty="0"/>
              <a:t>. [online] Available at: &lt;https://www.turbosquid.com/3d-models/free-3ds-model-mark-v-tank/525014&gt; [Accessed 2 March 2021].</a:t>
            </a:r>
          </a:p>
          <a:p>
            <a:r>
              <a:rPr lang="en-GB" dirty="0" err="1"/>
              <a:t>Zaal</a:t>
            </a:r>
            <a:r>
              <a:rPr lang="en-GB" dirty="0"/>
              <a:t>, G., n.d. </a:t>
            </a:r>
            <a:r>
              <a:rPr lang="en-GB" i="1" dirty="0"/>
              <a:t>HDRI: Kiara 7 Late-Afternoon | HDRI Haven</a:t>
            </a:r>
            <a:r>
              <a:rPr lang="en-GB" dirty="0"/>
              <a:t>. [online] HDRI Haven. Available at: &lt;https://hdrihaven.com/hdri/?c=skies&amp;h=kiara_7_late-afternoon&gt; [Accessed 2 March 2021].</a:t>
            </a:r>
          </a:p>
        </p:txBody>
      </p:sp>
    </p:spTree>
    <p:extLst>
      <p:ext uri="{BB962C8B-B14F-4D97-AF65-F5344CB8AC3E}">
        <p14:creationId xmlns:p14="http://schemas.microsoft.com/office/powerpoint/2010/main" val="19440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1364-7710-43CD-ACEA-07C0133C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/ Questions</a:t>
            </a:r>
          </a:p>
        </p:txBody>
      </p:sp>
    </p:spTree>
    <p:extLst>
      <p:ext uri="{BB962C8B-B14F-4D97-AF65-F5344CB8AC3E}">
        <p14:creationId xmlns:p14="http://schemas.microsoft.com/office/powerpoint/2010/main" val="322085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5547-89B6-4BBB-AAD7-DA230A57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F90E-0EA3-42CB-9DCB-7A151EF5E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develop a </a:t>
            </a:r>
            <a:r>
              <a:rPr lang="en-GB" b="1" dirty="0"/>
              <a:t>3D game engine</a:t>
            </a:r>
            <a:r>
              <a:rPr lang="en-GB" dirty="0"/>
              <a:t> using </a:t>
            </a:r>
            <a:r>
              <a:rPr lang="en-GB" b="1" dirty="0"/>
              <a:t>C++ </a:t>
            </a:r>
            <a:r>
              <a:rPr lang="en-GB" dirty="0"/>
              <a:t>with </a:t>
            </a:r>
            <a:r>
              <a:rPr lang="en-GB" b="1" dirty="0"/>
              <a:t>SDL2 and OpenGL</a:t>
            </a:r>
          </a:p>
          <a:p>
            <a:r>
              <a:rPr lang="en-GB" dirty="0"/>
              <a:t>To create a main game scene that meets a set of assessment criteria and personal criteria</a:t>
            </a:r>
          </a:p>
          <a:p>
            <a:endParaRPr lang="en-GB" dirty="0"/>
          </a:p>
          <a:p>
            <a:r>
              <a:rPr lang="en-GB" dirty="0"/>
              <a:t>The game level will consist of a </a:t>
            </a:r>
            <a:r>
              <a:rPr lang="en-GB" b="1" dirty="0"/>
              <a:t>small village</a:t>
            </a:r>
            <a:r>
              <a:rPr lang="en-GB" dirty="0"/>
              <a:t> with basic buildings int it, with some </a:t>
            </a:r>
            <a:r>
              <a:rPr lang="en-GB" b="1" dirty="0"/>
              <a:t>large open spaces and wide roads</a:t>
            </a:r>
            <a:r>
              <a:rPr lang="en-GB" dirty="0"/>
              <a:t>, allowing players to run around shooting as well as </a:t>
            </a:r>
            <a:r>
              <a:rPr lang="en-GB" b="1" dirty="0"/>
              <a:t>getting into a tank and driving it around in 3</a:t>
            </a:r>
            <a:r>
              <a:rPr lang="en-GB" b="1" baseline="30000" dirty="0"/>
              <a:t>rd</a:t>
            </a:r>
            <a:r>
              <a:rPr lang="en-GB" b="1" dirty="0"/>
              <a:t> person</a:t>
            </a:r>
          </a:p>
        </p:txBody>
      </p:sp>
    </p:spTree>
    <p:extLst>
      <p:ext uri="{BB962C8B-B14F-4D97-AF65-F5344CB8AC3E}">
        <p14:creationId xmlns:p14="http://schemas.microsoft.com/office/powerpoint/2010/main" val="230596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580F-1D7C-44F4-B532-C9A6291B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299805-01E2-4234-8409-6D9C71BB1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58125"/>
              </p:ext>
            </p:extLst>
          </p:nvPr>
        </p:nvGraphicFramePr>
        <p:xfrm>
          <a:off x="551911" y="2788689"/>
          <a:ext cx="1118030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5783">
                  <a:extLst>
                    <a:ext uri="{9D8B030D-6E8A-4147-A177-3AD203B41FA5}">
                      <a16:colId xmlns:a16="http://schemas.microsoft.com/office/drawing/2014/main" val="3205991343"/>
                    </a:ext>
                  </a:extLst>
                </a:gridCol>
                <a:gridCol w="1398214">
                  <a:extLst>
                    <a:ext uri="{9D8B030D-6E8A-4147-A177-3AD203B41FA5}">
                      <a16:colId xmlns:a16="http://schemas.microsoft.com/office/drawing/2014/main" val="983101049"/>
                    </a:ext>
                  </a:extLst>
                </a:gridCol>
                <a:gridCol w="3566386">
                  <a:extLst>
                    <a:ext uri="{9D8B030D-6E8A-4147-A177-3AD203B41FA5}">
                      <a16:colId xmlns:a16="http://schemas.microsoft.com/office/drawing/2014/main" val="534173344"/>
                    </a:ext>
                  </a:extLst>
                </a:gridCol>
                <a:gridCol w="1239923">
                  <a:extLst>
                    <a:ext uri="{9D8B030D-6E8A-4147-A177-3AD203B41FA5}">
                      <a16:colId xmlns:a16="http://schemas.microsoft.com/office/drawing/2014/main" val="122839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Stage One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Stage Two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58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FPS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Height map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500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Loading objects from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81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5+ static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79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Simple terrain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0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Moveable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06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Textures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2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Skybox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035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5328B6-96EB-4C5F-8442-570441B6D814}"/>
              </a:ext>
            </a:extLst>
          </p:cNvPr>
          <p:cNvSpPr txBox="1"/>
          <p:nvPr/>
        </p:nvSpPr>
        <p:spPr>
          <a:xfrm>
            <a:off x="551911" y="5928360"/>
            <a:ext cx="1118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1: The list of different requirements for the assessment brief with Stage One being the 40% boundary and each Stage after that being the subsequent marking boundary</a:t>
            </a:r>
          </a:p>
        </p:txBody>
      </p:sp>
    </p:spTree>
    <p:extLst>
      <p:ext uri="{BB962C8B-B14F-4D97-AF65-F5344CB8AC3E}">
        <p14:creationId xmlns:p14="http://schemas.microsoft.com/office/powerpoint/2010/main" val="401272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580F-1D7C-44F4-B532-C9A6291B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Overview (Cont.)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299805-01E2-4234-8409-6D9C71BB1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11688"/>
              </p:ext>
            </p:extLst>
          </p:nvPr>
        </p:nvGraphicFramePr>
        <p:xfrm>
          <a:off x="505847" y="2346987"/>
          <a:ext cx="1118030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5783">
                  <a:extLst>
                    <a:ext uri="{9D8B030D-6E8A-4147-A177-3AD203B41FA5}">
                      <a16:colId xmlns:a16="http://schemas.microsoft.com/office/drawing/2014/main" val="3205991343"/>
                    </a:ext>
                  </a:extLst>
                </a:gridCol>
                <a:gridCol w="1398214">
                  <a:extLst>
                    <a:ext uri="{9D8B030D-6E8A-4147-A177-3AD203B41FA5}">
                      <a16:colId xmlns:a16="http://schemas.microsoft.com/office/drawing/2014/main" val="983101049"/>
                    </a:ext>
                  </a:extLst>
                </a:gridCol>
                <a:gridCol w="3566386">
                  <a:extLst>
                    <a:ext uri="{9D8B030D-6E8A-4147-A177-3AD203B41FA5}">
                      <a16:colId xmlns:a16="http://schemas.microsoft.com/office/drawing/2014/main" val="534173344"/>
                    </a:ext>
                  </a:extLst>
                </a:gridCol>
                <a:gridCol w="1239923">
                  <a:extLst>
                    <a:ext uri="{9D8B030D-6E8A-4147-A177-3AD203B41FA5}">
                      <a16:colId xmlns:a16="http://schemas.microsoft.com/office/drawing/2014/main" val="122839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Stage Three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Stage Four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58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Load from file without </a:t>
                      </a:r>
                      <a:r>
                        <a:rPr lang="en-GB" dirty="0" err="1"/>
                        <a:t>Assimp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Bump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500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Heads Up Display / 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Lighting and shadows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81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Dynamic meshes (water)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57C97A"/>
                          </a:solidFill>
                        </a:rPr>
                        <a:t>Yes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79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Particle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0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Reflections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81155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82C375-104C-426B-B100-46050E170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47" y="5186680"/>
            <a:ext cx="11180306" cy="833118"/>
          </a:xfrm>
        </p:spPr>
        <p:txBody>
          <a:bodyPr/>
          <a:lstStyle/>
          <a:p>
            <a:r>
              <a:rPr lang="en-GB" dirty="0"/>
              <a:t>Ideally the requirements chosen from the assessment criterial will be completed as soon as possible and then extra features from the criteria can be implemented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CAE55-AABE-4192-ACF2-8D4CA3F51D14}"/>
              </a:ext>
            </a:extLst>
          </p:cNvPr>
          <p:cNvSpPr txBox="1"/>
          <p:nvPr/>
        </p:nvSpPr>
        <p:spPr>
          <a:xfrm>
            <a:off x="505847" y="4747260"/>
            <a:ext cx="111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2: A continuation of Table 1 with the final two stages for the marking criteria</a:t>
            </a:r>
          </a:p>
        </p:txBody>
      </p:sp>
    </p:spTree>
    <p:extLst>
      <p:ext uri="{BB962C8B-B14F-4D97-AF65-F5344CB8AC3E}">
        <p14:creationId xmlns:p14="http://schemas.microsoft.com/office/powerpoint/2010/main" val="345526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70C0-8AFD-43A3-8134-6010DEC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manager</a:t>
            </a:r>
          </a:p>
        </p:txBody>
      </p:sp>
      <p:pic>
        <p:nvPicPr>
          <p:cNvPr id="5" name="Content Placeholder 4" descr="A picture containing text, monitor, screenshot, black&#10;&#10;Description automatically generated">
            <a:extLst>
              <a:ext uri="{FF2B5EF4-FFF2-40B4-BE49-F238E27FC236}">
                <a16:creationId xmlns:a16="http://schemas.microsoft.com/office/drawing/2014/main" id="{FCE9F229-9636-4DC2-8AB9-9B3F40331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800" y="2278379"/>
            <a:ext cx="4617720" cy="35689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C5A62D-EA3E-488E-A6A0-4BEDE384D7CE}"/>
              </a:ext>
            </a:extLst>
          </p:cNvPr>
          <p:cNvSpPr txBox="1"/>
          <p:nvPr/>
        </p:nvSpPr>
        <p:spPr>
          <a:xfrm>
            <a:off x="505847" y="5884332"/>
            <a:ext cx="1118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1: A basic diagram of how the </a:t>
            </a:r>
            <a:r>
              <a:rPr lang="en-GB" dirty="0" err="1"/>
              <a:t>Gameloop</a:t>
            </a:r>
            <a:r>
              <a:rPr lang="en-GB" dirty="0"/>
              <a:t>, </a:t>
            </a:r>
            <a:r>
              <a:rPr lang="en-GB" dirty="0" err="1"/>
              <a:t>SceneManager</a:t>
            </a:r>
            <a:r>
              <a:rPr lang="en-GB" dirty="0"/>
              <a:t> and Scenes are structured in the project</a:t>
            </a:r>
          </a:p>
        </p:txBody>
      </p:sp>
    </p:spTree>
    <p:extLst>
      <p:ext uri="{BB962C8B-B14F-4D97-AF65-F5344CB8AC3E}">
        <p14:creationId xmlns:p14="http://schemas.microsoft.com/office/powerpoint/2010/main" val="125397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AEF4-6758-4AFC-9552-A1D15ADB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Skybox vs </a:t>
            </a:r>
            <a:r>
              <a:rPr lang="en-GB" dirty="0" err="1"/>
              <a:t>Skydome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E08E3E-30D3-42F0-A47F-FE0471BDF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1183"/>
              </p:ext>
            </p:extLst>
          </p:nvPr>
        </p:nvGraphicFramePr>
        <p:xfrm>
          <a:off x="2032000" y="2397357"/>
          <a:ext cx="8128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136520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27011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Reasons for Skybox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Reasons for </a:t>
                      </a:r>
                      <a:r>
                        <a:rPr lang="en-GB" dirty="0" err="1"/>
                        <a:t>skydome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31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Easier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 chance of seams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61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Requires less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 chance of warped perspective (compared to skybox)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38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Faster to 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flexible for various resolutions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02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use HDRI image that can encode more data about how the image is 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53784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382AFE6-579C-4C0D-A6F6-D6D4AE9392F3}"/>
              </a:ext>
            </a:extLst>
          </p:cNvPr>
          <p:cNvSpPr/>
          <p:nvPr/>
        </p:nvSpPr>
        <p:spPr>
          <a:xfrm>
            <a:off x="2032000" y="5097368"/>
            <a:ext cx="812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Table 3: List of reasons for either skybox or </a:t>
            </a:r>
            <a:r>
              <a:rPr lang="en-GB" dirty="0" err="1"/>
              <a:t>skydomes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15C43-60BC-453E-B11B-3ECCBD5C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47" y="5499710"/>
            <a:ext cx="11180306" cy="1238177"/>
          </a:xfrm>
        </p:spPr>
        <p:txBody>
          <a:bodyPr/>
          <a:lstStyle/>
          <a:p>
            <a:r>
              <a:rPr lang="en-GB" dirty="0"/>
              <a:t>The idea for the project was to </a:t>
            </a:r>
            <a:r>
              <a:rPr lang="en-GB" b="1" dirty="0"/>
              <a:t>try to implement a </a:t>
            </a:r>
            <a:r>
              <a:rPr lang="en-GB" b="1" dirty="0" err="1"/>
              <a:t>skydome</a:t>
            </a:r>
            <a:r>
              <a:rPr lang="en-GB" b="1" dirty="0"/>
              <a:t> </a:t>
            </a:r>
            <a:r>
              <a:rPr lang="en-GB" dirty="0"/>
              <a:t>and </a:t>
            </a:r>
            <a:r>
              <a:rPr lang="en-GB" b="1" dirty="0"/>
              <a:t>test it on a low end system </a:t>
            </a:r>
            <a:r>
              <a:rPr lang="en-GB" dirty="0"/>
              <a:t>once the other features are implemented </a:t>
            </a:r>
            <a:r>
              <a:rPr lang="en-GB" b="1" dirty="0"/>
              <a:t>and if frame rates are within acceptable parameters</a:t>
            </a:r>
            <a:r>
              <a:rPr lang="en-GB" dirty="0"/>
              <a:t> it can be </a:t>
            </a:r>
            <a:r>
              <a:rPr lang="en-GB" b="1" dirty="0"/>
              <a:t>used as the permanent solution</a:t>
            </a:r>
            <a:r>
              <a:rPr lang="en-GB" dirty="0"/>
              <a:t>, </a:t>
            </a:r>
            <a:r>
              <a:rPr lang="en-GB" b="1" dirty="0"/>
              <a:t>if not then a skybox will be used</a:t>
            </a:r>
            <a:r>
              <a:rPr lang="en-GB" dirty="0"/>
              <a:t>, as a personal aspiration of the project is to </a:t>
            </a:r>
            <a:r>
              <a:rPr lang="en-GB" b="1" dirty="0"/>
              <a:t>get the engine running on low end systems with 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1503834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981D-6857-4D5E-84E4-EB12594E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Heightmap based terrain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FA566-9DE1-4446-AE64-FFE43A0A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077865" cy="825500"/>
          </a:xfrm>
        </p:spPr>
        <p:txBody>
          <a:bodyPr/>
          <a:lstStyle/>
          <a:p>
            <a:r>
              <a:rPr lang="en-GB" dirty="0"/>
              <a:t>A heightmap based terrain was used in the scene to </a:t>
            </a:r>
            <a:r>
              <a:rPr lang="en-GB" b="1" dirty="0"/>
              <a:t>add a bit more realism </a:t>
            </a:r>
            <a:r>
              <a:rPr lang="en-GB" dirty="0"/>
              <a:t>into the scene and </a:t>
            </a:r>
            <a:r>
              <a:rPr lang="en-GB" b="1" dirty="0"/>
              <a:t>define puddles</a:t>
            </a:r>
            <a:r>
              <a:rPr lang="en-GB" dirty="0"/>
              <a:t> to </a:t>
            </a:r>
            <a:r>
              <a:rPr lang="en-GB" b="1" dirty="0"/>
              <a:t>work with the water renderer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2E9E7-1CDA-44EA-92D1-A4F65280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5" y="3429000"/>
            <a:ext cx="4927359" cy="1970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42E23-4883-4689-AE18-9F166527CF96}"/>
              </a:ext>
            </a:extLst>
          </p:cNvPr>
          <p:cNvSpPr txBox="1"/>
          <p:nvPr/>
        </p:nvSpPr>
        <p:spPr>
          <a:xfrm>
            <a:off x="433365" y="5399944"/>
            <a:ext cx="4927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2: The texture and heightmaps used</a:t>
            </a:r>
          </a:p>
          <a:p>
            <a:r>
              <a:rPr lang="en-GB" dirty="0"/>
              <a:t>[Left]: The texture for the terrains</a:t>
            </a:r>
          </a:p>
          <a:p>
            <a:r>
              <a:rPr lang="en-GB" dirty="0"/>
              <a:t>[Middle]: The heightmap for windows</a:t>
            </a:r>
          </a:p>
          <a:p>
            <a:r>
              <a:rPr lang="en-GB" dirty="0"/>
              <a:t>[Right]: The heightmap for </a:t>
            </a:r>
            <a:r>
              <a:rPr lang="en-GB" dirty="0" err="1"/>
              <a:t>linux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EAB3E-876C-4A3A-877D-DAB8286CE887}"/>
              </a:ext>
            </a:extLst>
          </p:cNvPr>
          <p:cNvSpPr txBox="1">
            <a:spLocks/>
          </p:cNvSpPr>
          <p:nvPr/>
        </p:nvSpPr>
        <p:spPr>
          <a:xfrm>
            <a:off x="5513124" y="3429000"/>
            <a:ext cx="6205064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For the </a:t>
            </a:r>
            <a:r>
              <a:rPr lang="en-GB" b="1" dirty="0"/>
              <a:t>Linux</a:t>
            </a:r>
            <a:r>
              <a:rPr lang="en-GB" dirty="0"/>
              <a:t> port a </a:t>
            </a:r>
            <a:r>
              <a:rPr lang="en-GB" b="1" dirty="0"/>
              <a:t>smaller heightmap </a:t>
            </a:r>
            <a:r>
              <a:rPr lang="en-GB" dirty="0"/>
              <a:t>was used  because a vertex gets created for each pixel in the map and having </a:t>
            </a:r>
            <a:r>
              <a:rPr lang="en-GB" b="1" dirty="0"/>
              <a:t>2,097,152 triangles</a:t>
            </a:r>
            <a:r>
              <a:rPr lang="en-GB" dirty="0"/>
              <a:t> was causing </a:t>
            </a:r>
            <a:r>
              <a:rPr lang="en-GB" b="1" dirty="0"/>
              <a:t>OpenGL error 1285 (out of memory)</a:t>
            </a:r>
          </a:p>
        </p:txBody>
      </p:sp>
    </p:spTree>
    <p:extLst>
      <p:ext uri="{BB962C8B-B14F-4D97-AF65-F5344CB8AC3E}">
        <p14:creationId xmlns:p14="http://schemas.microsoft.com/office/powerpoint/2010/main" val="216043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3270-675E-4D40-BA99-7BA8215C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EFD4-3403-4E13-892F-D3B1BCA6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466862" cy="3416300"/>
          </a:xfrm>
        </p:spPr>
        <p:txBody>
          <a:bodyPr/>
          <a:lstStyle/>
          <a:p>
            <a:r>
              <a:rPr lang="en-GB" dirty="0"/>
              <a:t>The dynamic models in the game are created in the same way as the static ones, but the </a:t>
            </a:r>
            <a:r>
              <a:rPr lang="en-GB" b="1" dirty="0"/>
              <a:t>position and rotation of them in the model renderer is changed throughout the game in it’s update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84E22-5217-4ED4-A055-40D1EB7A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481" y="2603500"/>
            <a:ext cx="4047564" cy="315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8A1-C8EC-4499-B4E4-0884B4ADA995}"/>
              </a:ext>
            </a:extLst>
          </p:cNvPr>
          <p:cNvSpPr txBox="1"/>
          <p:nvPr/>
        </p:nvSpPr>
        <p:spPr>
          <a:xfrm>
            <a:off x="6998844" y="5802756"/>
            <a:ext cx="403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3: The two dynamic models in the game</a:t>
            </a:r>
          </a:p>
        </p:txBody>
      </p:sp>
    </p:spTree>
    <p:extLst>
      <p:ext uri="{BB962C8B-B14F-4D97-AF65-F5344CB8AC3E}">
        <p14:creationId xmlns:p14="http://schemas.microsoft.com/office/powerpoint/2010/main" val="29923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944F2-F0CE-4368-98AB-1C766738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0550-3B97-408E-96F5-4AF3545B8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96509"/>
            <a:ext cx="5249721" cy="160345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An </a:t>
            </a:r>
            <a:r>
              <a:rPr lang="en-GB" b="1" dirty="0"/>
              <a:t>orthographic renderer</a:t>
            </a:r>
            <a:r>
              <a:rPr lang="en-GB" dirty="0"/>
              <a:t> was created that takes in sprites or textures and can render them to the front of the screen in </a:t>
            </a:r>
            <a:r>
              <a:rPr lang="en-GB" b="1" dirty="0"/>
              <a:t>any position or rotation</a:t>
            </a:r>
          </a:p>
          <a:p>
            <a:r>
              <a:rPr lang="en-GB" dirty="0"/>
              <a:t>Currently there is a </a:t>
            </a:r>
            <a:r>
              <a:rPr lang="en-GB" b="1" dirty="0"/>
              <a:t>placeholder texture in the HUD </a:t>
            </a:r>
            <a:r>
              <a:rPr lang="en-GB" dirty="0"/>
              <a:t>for </a:t>
            </a:r>
            <a:r>
              <a:rPr lang="en-GB" b="1" dirty="0"/>
              <a:t>proof of concept purposes </a:t>
            </a:r>
            <a:r>
              <a:rPr lang="en-GB" dirty="0"/>
              <a:t>but with further development there </a:t>
            </a:r>
            <a:r>
              <a:rPr lang="en-GB" b="1" dirty="0"/>
              <a:t>could be dynamically moving and rotating</a:t>
            </a:r>
            <a:r>
              <a:rPr lang="en-GB" dirty="0"/>
              <a:t> sprites displayed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1AA1E-BDF9-499A-92B8-D93C979E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590" y="2396509"/>
            <a:ext cx="4796688" cy="2694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1F11CD-F1E9-43DD-9D9E-4D28391A52DE}"/>
              </a:ext>
            </a:extLst>
          </p:cNvPr>
          <p:cNvSpPr txBox="1"/>
          <p:nvPr/>
        </p:nvSpPr>
        <p:spPr>
          <a:xfrm>
            <a:off x="6544590" y="5091193"/>
            <a:ext cx="476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4: a screenshot of the scene with the HUD sprite highlighted in red</a:t>
            </a:r>
          </a:p>
        </p:txBody>
      </p:sp>
    </p:spTree>
    <p:extLst>
      <p:ext uri="{BB962C8B-B14F-4D97-AF65-F5344CB8AC3E}">
        <p14:creationId xmlns:p14="http://schemas.microsoft.com/office/powerpoint/2010/main" val="26173581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{E76A845F-01C2-4C1E-BA71-00AED1872D9C}tf02900722</Template>
  <TotalTime>530</TotalTime>
  <Words>986</Words>
  <Application>Microsoft Office PowerPoint</Application>
  <PresentationFormat>Widescreen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C++ Game Engine</vt:lpstr>
      <vt:lpstr>Project outcomes</vt:lpstr>
      <vt:lpstr>Plan Overview</vt:lpstr>
      <vt:lpstr>Plan Overview (Cont.)</vt:lpstr>
      <vt:lpstr>Scene manager</vt:lpstr>
      <vt:lpstr>Skybox vs Skydome</vt:lpstr>
      <vt:lpstr>Heightmap based terrain</vt:lpstr>
      <vt:lpstr>Dynamic models</vt:lpstr>
      <vt:lpstr>HUD</vt:lpstr>
      <vt:lpstr>Lighting</vt:lpstr>
      <vt:lpstr>Water</vt:lpstr>
      <vt:lpstr>Current view of the game</vt:lpstr>
      <vt:lpstr>Performance statistics</vt:lpstr>
      <vt:lpstr>References</vt:lpstr>
      <vt:lpstr>Demo /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Game Engine</dc:title>
  <dc:creator>james price</dc:creator>
  <cp:lastModifiedBy>james price</cp:lastModifiedBy>
  <cp:revision>31</cp:revision>
  <dcterms:created xsi:type="dcterms:W3CDTF">2021-02-23T21:32:39Z</dcterms:created>
  <dcterms:modified xsi:type="dcterms:W3CDTF">2021-05-27T22:31:31Z</dcterms:modified>
</cp:coreProperties>
</file>